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80" r:id="rId6"/>
    <p:sldId id="281" r:id="rId7"/>
    <p:sldId id="261" r:id="rId8"/>
    <p:sldId id="277" r:id="rId9"/>
    <p:sldId id="262" r:id="rId10"/>
    <p:sldId id="279" r:id="rId11"/>
    <p:sldId id="278" r:id="rId12"/>
    <p:sldId id="283" r:id="rId13"/>
    <p:sldId id="263" r:id="rId14"/>
    <p:sldId id="264" r:id="rId15"/>
    <p:sldId id="265" r:id="rId16"/>
    <p:sldId id="266" r:id="rId17"/>
    <p:sldId id="282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57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40D5829-D166-42C3-B513-E9C795901DEE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A9749C-0482-470F-A3A2-26F989FC70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5829-D166-42C3-B513-E9C795901DEE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749C-0482-470F-A3A2-26F989FC70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40D5829-D166-42C3-B513-E9C795901DEE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A9749C-0482-470F-A3A2-26F989FC70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5829-D166-42C3-B513-E9C795901DEE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9749C-0482-470F-A3A2-26F989FC70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5829-D166-42C3-B513-E9C795901DEE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A9749C-0482-470F-A3A2-26F989FC70A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0D5829-D166-42C3-B513-E9C795901DEE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A9749C-0482-470F-A3A2-26F989FC70A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0D5829-D166-42C3-B513-E9C795901DEE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A9749C-0482-470F-A3A2-26F989FC70A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5829-D166-42C3-B513-E9C795901DEE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9749C-0482-470F-A3A2-26F989FC70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5829-D166-42C3-B513-E9C795901DEE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A9749C-0482-470F-A3A2-26F989FC70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5829-D166-42C3-B513-E9C795901DEE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9749C-0482-470F-A3A2-26F989FC70A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40D5829-D166-42C3-B513-E9C795901DEE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A9749C-0482-470F-A3A2-26F989FC70A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0D5829-D166-42C3-B513-E9C795901DEE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A9749C-0482-470F-A3A2-26F989FC70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zavtrasessiya.com/index.pl?act=PRODUCT&amp;id=63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zavtrasessiya.com/index.pl?act=PRODUCT&amp;id=6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B4%D0%B5%D0%B9%D0%BD%D0%B0%D1%8F_%D0%BE%D0%B1%D1%89%D0%B8%D0%BD%D0%B0" TargetMode="External"/><Relationship Id="rId3" Type="http://schemas.openxmlformats.org/officeDocument/2006/relationships/hyperlink" Target="https://ru.wikipedia.org/wiki/%D0%92%D0%B5%D1%80%D0%B0" TargetMode="External"/><Relationship Id="rId7" Type="http://schemas.openxmlformats.org/officeDocument/2006/relationships/hyperlink" Target="https://ru.wikipedia.org/wiki/%D0%A6%D0%B5%D1%80%D0%BA%D0%BE%D0%B2%D1%8C_(%D1%81%D0%BE%D0%BE%D0%B1%D1%89%D0%B5%D1%81%D1%82%D0%B2%D0%BE)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1%D1%80%D1%8F%D0%B4" TargetMode="External"/><Relationship Id="rId5" Type="http://schemas.openxmlformats.org/officeDocument/2006/relationships/hyperlink" Target="https://ru.wikipedia.org/wiki/%D0%9C%D0%BE%D1%80%D0%B0%D0%BB%D1%8C" TargetMode="External"/><Relationship Id="rId4" Type="http://schemas.openxmlformats.org/officeDocument/2006/relationships/hyperlink" Target="https://ru.wikipedia.org/wiki/%D0%A1%D0%B2%D0%B5%D1%80%D1%85%D1%8A%D0%B5%D1%81%D1%82%D0%B5%D1%81%D1%82%D0%B2%D0%B5%D0%BD%D0%BD%D0%BE%D0%B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avtrasessiya.com/index.pl?act=PRODUCT&amp;id=63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referatwork.ru/religion-1/section-2-3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9%D0%B5%D1%81%D1%82%D0%B2%D0%B5%D0%BD%D0%BD%D0%BE%D0%B5_%D1%81%D0%BE%D0%B7%D0%BD%D0%B0%D0%BD%D0%B8%D0%B5" TargetMode="External"/><Relationship Id="rId2" Type="http://schemas.openxmlformats.org/officeDocument/2006/relationships/hyperlink" Target="https://ru.wikipedia.org/wiki/%D0%9B%D0%B0%D0%BA%D1%82%D0%B0%D0%BD%D1%86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1%83%D1%85_(%D0%BC%D0%B8%D1%84%D0%BE%D0%BB%D0%BE%D0%B3%D0%B8%D1%8F)" TargetMode="External"/><Relationship Id="rId5" Type="http://schemas.openxmlformats.org/officeDocument/2006/relationships/hyperlink" Target="https://ru.wikipedia.org/wiki/%D0%91%D0%BE%D0%B3" TargetMode="External"/><Relationship Id="rId4" Type="http://schemas.openxmlformats.org/officeDocument/2006/relationships/hyperlink" Target="https://ru.wikipedia.org/wiki/%D0%92%D0%B5%D1%80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352928" cy="89269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Судьбы религиозного сознания в современном мире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i="1" dirty="0" smtClean="0"/>
          </a:p>
          <a:p>
            <a:r>
              <a:rPr lang="ru-RU" i="1" dirty="0" smtClean="0"/>
              <a:t>СТРУКТУРА </a:t>
            </a:r>
            <a:r>
              <a:rPr lang="ru-RU" i="1" dirty="0"/>
              <a:t>РЕЛИГИИ</a:t>
            </a:r>
          </a:p>
          <a:p>
            <a:endParaRPr lang="ru-RU" dirty="0"/>
          </a:p>
        </p:txBody>
      </p:sp>
      <p:pic>
        <p:nvPicPr>
          <p:cNvPr id="13314" name="Picture 2" descr="&quot;Религия зло!&quot; . А что же тогда добро? . - Гомельский католический порт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60" y="2276872"/>
            <a:ext cx="3610372" cy="3610372"/>
          </a:xfrm>
          <a:prstGeom prst="rect">
            <a:avLst/>
          </a:prstGeom>
          <a:noFill/>
        </p:spPr>
      </p:pic>
      <p:pic>
        <p:nvPicPr>
          <p:cNvPr id="13316" name="Picture 4" descr="Евгений Николаевич Семыкин - Что для нас, ВЕРИТЬ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97049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562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0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242" y="-35834"/>
            <a:ext cx="9191778" cy="689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9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религиозная вера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mtClean="0"/>
              <a:t>особенное </a:t>
            </a:r>
            <a:r>
              <a:rPr lang="ru-RU" dirty="0"/>
              <a:t>психическое состояние человека, возникающее в результате острого недостатка желаемого. Она появляется в отношении только тех событий или идей, которые имеют для человека значимый смысл. В основе религиозной веры заложена возможность общения с некими невидимыми существами и воздействия на них (например, посредством молитвы) для достижения целей или получения помощи. </a:t>
            </a:r>
          </a:p>
        </p:txBody>
      </p:sp>
    </p:spTree>
    <p:extLst>
      <p:ext uri="{BB962C8B-B14F-4D97-AF65-F5344CB8AC3E}">
        <p14:creationId xmlns:p14="http://schemas.microsoft.com/office/powerpoint/2010/main" val="226149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03368" cy="44930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Вера является духовным стержнем человека, представляет собой познавательную способность и психологическое явление. Как базисное доверие к Богу, миру, жизни вообще вера не зависит от рационально-логических обоснований.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Вера в Бога доступна не всем &quot; WellNews - хорошие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04864"/>
            <a:ext cx="3600400" cy="36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75376" cy="47811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Религиозная картина мира описывается посредством особого</a:t>
            </a:r>
            <a:r>
              <a:rPr lang="ru-RU" b="1" dirty="0" smtClean="0"/>
              <a:t> священного языка.</a:t>
            </a:r>
            <a:r>
              <a:rPr lang="ru-RU" dirty="0" smtClean="0"/>
              <a:t> Религиозные представления и ценности выражаются иносказательно, посредством мифов и символов.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Священный Коран со смысловым переводом на русский язык: лучшая цена и магазины, где куп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Религиозная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Религиозная деятельность проявляется в культовых и вне- культовых видах. Важнейшим видом религиозной деятельности является</a:t>
            </a:r>
            <a:r>
              <a:rPr lang="ru-RU" b="1" dirty="0" smtClean="0"/>
              <a:t> культ,</a:t>
            </a:r>
            <a:r>
              <a:rPr lang="ru-RU" dirty="0" smtClean="0"/>
              <a:t> который является средством сплочения религиозной группы. </a:t>
            </a:r>
            <a:endParaRPr lang="ru-RU" dirty="0"/>
          </a:p>
        </p:txBody>
      </p:sp>
      <p:pic>
        <p:nvPicPr>
          <p:cNvPr id="23554" name="Picture 2" descr="Инфодосье / Люди / Иоанн Златоуст / Иоанн Златоуст-все новос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05064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КУЛЬТ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276872"/>
            <a:ext cx="8658544" cy="446449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Культ (от лат. </a:t>
            </a:r>
            <a:r>
              <a:rPr lang="ru-RU" dirty="0" err="1"/>
              <a:t>cultus</a:t>
            </a:r>
            <a:r>
              <a:rPr lang="ru-RU" dirty="0"/>
              <a:t>) — почитание, поклонение. </a:t>
            </a:r>
            <a:r>
              <a:rPr lang="ru-RU" dirty="0" smtClean="0"/>
              <a:t>Религиозный </a:t>
            </a:r>
            <a:r>
              <a:rPr lang="ru-RU" dirty="0"/>
              <a:t>культ — религиозное почитание каких-либо богов и предметов (священные изображения, скульптуры); включающее обрядность и </a:t>
            </a:r>
            <a:r>
              <a:rPr lang="ru-RU" dirty="0" err="1"/>
              <a:t>церемониальность</a:t>
            </a:r>
            <a:r>
              <a:rPr lang="ru-RU" dirty="0"/>
              <a:t>. В том числе: Культ предков. Культ Верховного Существа.</a:t>
            </a:r>
          </a:p>
          <a:p>
            <a:r>
              <a:rPr lang="ru-RU" dirty="0" smtClean="0"/>
              <a:t>Целью </a:t>
            </a:r>
            <a:r>
              <a:rPr lang="ru-RU" dirty="0" smtClean="0"/>
              <a:t>культа является коммуникация с сакральным миром, воспроизведение религиозных образов, идей и символов, продуцирующих соответствующие переживания.</a:t>
            </a:r>
            <a:r>
              <a:rPr lang="ru-RU" dirty="0" smtClean="0">
                <a:hlinkClick r:id="rId2"/>
              </a:rPr>
              <a:t> </a:t>
            </a:r>
            <a:endParaRPr lang="ru-RU" dirty="0"/>
          </a:p>
        </p:txBody>
      </p:sp>
      <p:pic>
        <p:nvPicPr>
          <p:cNvPr id="22530" name="Picture 2" descr="Архив материалов - ИНТЕРЕСНЫЕ ФА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-53193"/>
            <a:ext cx="3240360" cy="2544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7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09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32856"/>
          </a:xfrm>
        </p:spPr>
        <p:txBody>
          <a:bodyPr>
            <a:normAutofit/>
          </a:bodyPr>
          <a:lstStyle/>
          <a:p>
            <a:r>
              <a:rPr lang="ru-RU" dirty="0" smtClean="0"/>
              <a:t>К видам культовой практики относятся ритуальные действия, богослужение, обряды, проповедь, молитва, религиозные праздники, паломничества. </a:t>
            </a:r>
            <a:endParaRPr lang="ru-RU" dirty="0"/>
          </a:p>
        </p:txBody>
      </p:sp>
      <p:pic>
        <p:nvPicPr>
          <p:cNvPr id="24578" name="Picture 2" descr="MEDIAOK - любов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84984"/>
            <a:ext cx="3816424" cy="2981582"/>
          </a:xfrm>
          <a:prstGeom prst="rect">
            <a:avLst/>
          </a:prstGeom>
          <a:noFill/>
        </p:spPr>
      </p:pic>
      <p:pic>
        <p:nvPicPr>
          <p:cNvPr id="24580" name="Picture 4" descr="Саратовская ГТРК / Нов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4464496" cy="2546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3960440" cy="44930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 культовым средствам относятся храмовая архитектура, живопись, скульптура, музыка, различные предметы (крест, свечи, жезл, церковная утварь, священническое облачение). Средства и способы культовой деятельности имеют символическое значение. Важное значение имеет почитание</a:t>
            </a:r>
            <a:r>
              <a:rPr lang="ru-RU" b="1" dirty="0" smtClean="0"/>
              <a:t> священных мест</a:t>
            </a:r>
            <a:r>
              <a:rPr lang="ru-RU" dirty="0" smtClean="0"/>
              <a:t> и</a:t>
            </a:r>
            <a:r>
              <a:rPr lang="ru-RU" b="1" dirty="0" smtClean="0"/>
              <a:t> объектов.</a:t>
            </a:r>
            <a:r>
              <a:rPr lang="ru-RU" dirty="0" smtClean="0">
                <a:hlinkClick r:id="rId2"/>
              </a:rPr>
              <a:t> </a:t>
            </a:r>
            <a:endParaRPr lang="ru-RU" dirty="0"/>
          </a:p>
        </p:txBody>
      </p:sp>
      <p:pic>
        <p:nvPicPr>
          <p:cNvPr id="25602" name="Picture 2" descr="Крест в руке - Стоковое фото studioDG #46779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3312368" cy="2215558"/>
          </a:xfrm>
          <a:prstGeom prst="rect">
            <a:avLst/>
          </a:prstGeom>
          <a:noFill/>
        </p:spPr>
      </p:pic>
      <p:pic>
        <p:nvPicPr>
          <p:cNvPr id="25604" name="Picture 4" descr="Каталог товаров магазина ФЭН-ШУЙ - Амулеты CU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9772" y="4005064"/>
            <a:ext cx="2314228" cy="2314228"/>
          </a:xfrm>
          <a:prstGeom prst="rect">
            <a:avLst/>
          </a:prstGeom>
          <a:noFill/>
        </p:spPr>
      </p:pic>
      <p:pic>
        <p:nvPicPr>
          <p:cNvPr id="25606" name="Picture 6" descr="blagorodstvo - Богослов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365104"/>
            <a:ext cx="27622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/>
              <a:t>Рели́гия</a:t>
            </a:r>
            <a:r>
              <a:rPr lang="ru-RU" sz="3600" dirty="0"/>
              <a:t> (</a:t>
            </a:r>
            <a:r>
              <a:rPr lang="ru-RU" sz="3600" dirty="0">
                <a:hlinkClick r:id="rId2" tooltip="Латинский язык"/>
              </a:rPr>
              <a:t>лат.</a:t>
            </a:r>
            <a:r>
              <a:rPr lang="ru-RU" sz="3600" dirty="0"/>
              <a:t> </a:t>
            </a:r>
            <a:r>
              <a:rPr lang="ru-RU" sz="3600" i="1" dirty="0" err="1"/>
              <a:t>religare</a:t>
            </a:r>
            <a:r>
              <a:rPr lang="ru-RU" sz="3600" dirty="0"/>
              <a:t> — воссоединять)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— особая форма осознания мира, обусловленная </a:t>
            </a:r>
            <a:r>
              <a:rPr lang="ru-RU" dirty="0" smtClean="0">
                <a:hlinkClick r:id="rId3" tooltip="Вера"/>
              </a:rPr>
              <a:t>верой</a:t>
            </a:r>
            <a:r>
              <a:rPr lang="ru-RU" dirty="0" smtClean="0"/>
              <a:t> в </a:t>
            </a:r>
            <a:r>
              <a:rPr lang="ru-RU" dirty="0" smtClean="0">
                <a:hlinkClick r:id="rId4" tooltip="Сверхъестественное"/>
              </a:rPr>
              <a:t>сверхъестественное</a:t>
            </a:r>
            <a:r>
              <a:rPr lang="ru-RU" dirty="0" smtClean="0"/>
              <a:t>, включающая в себя свод </a:t>
            </a:r>
            <a:r>
              <a:rPr lang="ru-RU" dirty="0" smtClean="0">
                <a:hlinkClick r:id="rId5" tooltip="Мораль"/>
              </a:rPr>
              <a:t>моральных</a:t>
            </a:r>
            <a:r>
              <a:rPr lang="ru-RU" dirty="0" smtClean="0"/>
              <a:t> норм и типов поведения, </a:t>
            </a:r>
            <a:r>
              <a:rPr lang="ru-RU" dirty="0" smtClean="0">
                <a:hlinkClick r:id="rId6" tooltip="Обряд"/>
              </a:rPr>
              <a:t>обрядов</a:t>
            </a:r>
            <a:r>
              <a:rPr lang="ru-RU" dirty="0" smtClean="0"/>
              <a:t>, культовых действий и объединение людей в организации (</a:t>
            </a:r>
            <a:r>
              <a:rPr lang="ru-RU" dirty="0" smtClean="0">
                <a:hlinkClick r:id="rId7" tooltip="Церковь (сообщество)"/>
              </a:rPr>
              <a:t>церковь</a:t>
            </a:r>
            <a:r>
              <a:rPr lang="ru-RU" dirty="0" smtClean="0"/>
              <a:t>, религиозную </a:t>
            </a:r>
            <a:r>
              <a:rPr lang="ru-RU" dirty="0" smtClean="0">
                <a:hlinkClick r:id="rId8" tooltip="Идейная община"/>
              </a:rPr>
              <a:t>общину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b="1" dirty="0" smtClean="0"/>
              <a:t> </a:t>
            </a:r>
            <a:r>
              <a:rPr lang="ru-RU" b="1" dirty="0" err="1" smtClean="0"/>
              <a:t>внекультовой</a:t>
            </a:r>
            <a:r>
              <a:rPr lang="ru-RU" b="1" dirty="0" smtClean="0"/>
              <a:t> деятельности</a:t>
            </a:r>
            <a:r>
              <a:rPr lang="ru-RU" dirty="0" smtClean="0"/>
              <a:t> относится теологическая разработка и систематизация религиозного учения, преподавание богословских дисциплин, участие в работе религиозных структур, административная деятельность, миссионерство и пропаганда религиозных взглядов.</a:t>
            </a:r>
            <a:r>
              <a:rPr lang="ru-RU" dirty="0" smtClean="0">
                <a:hlinkClick r:id="rId2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Религиозные организации и институты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3960440" cy="4709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Последователи определенного вероисповедания составляют религиозную общность, включающую разнообразные структуры. Строение религиозной организации определяется традицией, нормами церковного права и уставом, апостольскими правилами и др. </a:t>
            </a:r>
            <a:endParaRPr lang="ru-RU" dirty="0"/>
          </a:p>
        </p:txBody>
      </p:sp>
      <p:pic>
        <p:nvPicPr>
          <p:cNvPr id="26626" name="Picture 2" descr="&quot;Опьяняющие напитки являются СКВерНОЙ ИЗ ДеяНИЙ ДЬЯВОЛа&quot; (Коран б:*) &quot;Вот описание Рая, обещанного / коран антирелигия / демо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76872"/>
            <a:ext cx="4320480" cy="323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Типология религиозных организаций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636912"/>
            <a:ext cx="8153400" cy="3459088"/>
          </a:xfrm>
        </p:spPr>
        <p:txBody>
          <a:bodyPr/>
          <a:lstStyle/>
          <a:p>
            <a:r>
              <a:rPr lang="ru-RU" dirty="0" smtClean="0"/>
              <a:t>К основным видам религиозных организаций относится церковь, секта, деноминация.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153400" cy="302433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Церковь</a:t>
            </a:r>
            <a:r>
              <a:rPr lang="ru-RU" sz="2400" dirty="0" smtClean="0"/>
              <a:t> представляет собой широкое объединение, принадлежность к которому, как правило, определяется традицией. Церковь построена по иерархическому принципу и характеризуется открытым членством. Члены церкви делятся на духовенство и мирян.</a:t>
            </a:r>
            <a:endParaRPr lang="ru-RU" sz="2400" dirty="0"/>
          </a:p>
        </p:txBody>
      </p:sp>
      <p:pic>
        <p:nvPicPr>
          <p:cNvPr id="28674" name="Picture 2" descr="http://photos.citywalls.ru/qphoto6-6316.jpg?mt=12928591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01008"/>
            <a:ext cx="4055135" cy="3047316"/>
          </a:xfrm>
          <a:prstGeom prst="rect">
            <a:avLst/>
          </a:prstGeom>
          <a:noFill/>
        </p:spPr>
      </p:pic>
      <p:pic>
        <p:nvPicPr>
          <p:cNvPr id="28676" name="Picture 4" descr="&quot;ДУСЛЫК&quot; &quot; 2012 &quot; Февра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3960440" cy="296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04864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Секта</a:t>
            </a:r>
            <a:r>
              <a:rPr lang="ru-RU" sz="2400" dirty="0" smtClean="0"/>
              <a:t> возникает как оппозиционное по отношению к другим религиозным направлениям течение. Для членов секты характерны претензии на исключительность своей веры, психология избранности и тенденция изоляционизма. Лидерство в секте устанавливается по харизматическому принципу.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Тайные общества,секты,&quot;новые&quot; религии Удачи, Везения, Денег, Успеха, Исполнения Желаний и Счасть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3672408" cy="2334603"/>
          </a:xfrm>
          <a:prstGeom prst="rect">
            <a:avLst/>
          </a:prstGeom>
          <a:noFill/>
        </p:spPr>
      </p:pic>
      <p:pic>
        <p:nvPicPr>
          <p:cNvPr id="30724" name="Picture 4" descr="Архив новостей на 13.10.11 - Новости Альметьев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3816424" cy="297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24944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Для</a:t>
            </a:r>
            <a:r>
              <a:rPr lang="ru-RU" sz="2000" b="1" dirty="0" smtClean="0"/>
              <a:t> деноминации</a:t>
            </a:r>
            <a:r>
              <a:rPr lang="ru-RU" sz="2000" dirty="0" smtClean="0"/>
              <a:t> свойственен акцент на «избранности» членов, признается возможность духовного возрождения каждого верующего. Действует принцип строго контролируемого членства, предписывается особая активность в религиозной сфере. Деноминациям присуща четкая организация. Примерами деноминаций в Республике Беларусь могут быть такие крупные протестантские объединения, как Объединенная церковь христиан веры евангельской. Союз евангельских христиан-баптистов.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1746" name="Picture 2" descr="Какой вред человеку как личности наносит секта баптистов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77072"/>
            <a:ext cx="3960440" cy="258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15340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Религиозный опыт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2050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</a:t>
            </a:r>
            <a:r>
              <a:rPr lang="ru-RU" b="1" dirty="0" smtClean="0"/>
              <a:t> религиозным опытом</a:t>
            </a:r>
            <a:r>
              <a:rPr lang="ru-RU" dirty="0" smtClean="0"/>
              <a:t> понимается ощущение и осознание контакта с иной, божественной реальностью.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Переживание религиозного опыта, как правило, захватывает ум, эмоции, ценности и отношения человека, включает ощущение чуда, святости и глубины, может быть связано с усвоением нового миропонимания.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sz="2800" i="1" dirty="0" err="1" smtClean="0"/>
              <a:t>Борунков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ю</a:t>
            </a:r>
            <a:r>
              <a:rPr lang="ru-RU" sz="2800" i="1" dirty="0" smtClean="0"/>
              <a:t>. Ф. Основы религиоведения. Под ред. И. Н. Яблокова. М., 2001</a:t>
            </a:r>
          </a:p>
          <a:p>
            <a:pPr lvl="0"/>
            <a:r>
              <a:rPr lang="ru-RU" sz="2800" i="1" dirty="0" smtClean="0"/>
              <a:t>Яблокова и. Н. Религиоведение: учебное пособие и учебный словарь минимум по религиоведению. – М.: </a:t>
            </a:r>
            <a:r>
              <a:rPr lang="ru-RU" sz="2800" i="1" dirty="0" err="1" smtClean="0"/>
              <a:t>Гардарики</a:t>
            </a:r>
            <a:r>
              <a:rPr lang="ru-RU" sz="2800" i="1" dirty="0" smtClean="0"/>
              <a:t>, 2000. – 536 с.</a:t>
            </a:r>
          </a:p>
          <a:p>
            <a:pPr lvl="0"/>
            <a:r>
              <a:rPr lang="en-US" sz="2800" i="1" dirty="0" smtClean="0">
                <a:hlinkClick r:id="rId2"/>
              </a:rPr>
              <a:t>Http://referatwork.Ru/religion-1/section-2-3.Html</a:t>
            </a:r>
            <a:endParaRPr lang="ru-RU" sz="2800" i="1" dirty="0" smtClean="0"/>
          </a:p>
          <a:p>
            <a:pPr lvl="0"/>
            <a:r>
              <a:rPr lang="en-US" sz="2800" i="1" dirty="0" smtClean="0"/>
              <a:t>Https://ru.Wikipedia.Org/wiki/%d0%e5%eb%e8%e3%e8%ff</a:t>
            </a:r>
            <a:endParaRPr lang="ru-RU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Комментарии пользователя Филипцов Же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4086622" cy="4086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Другие </a:t>
            </a:r>
            <a:r>
              <a:rPr lang="ru-RU" dirty="0"/>
              <a:t>определения религии: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учение </a:t>
            </a:r>
            <a:r>
              <a:rPr lang="ru-RU" dirty="0" smtClean="0"/>
              <a:t>о воссоединении человека с Богом (по мнению христианского апологета </a:t>
            </a:r>
            <a:r>
              <a:rPr lang="ru-RU" dirty="0" err="1" smtClean="0">
                <a:hlinkClick r:id="rId2" tooltip="Лактанций"/>
              </a:rPr>
              <a:t>Лактанция</a:t>
            </a:r>
            <a:r>
              <a:rPr lang="ru-RU" dirty="0" smtClean="0"/>
              <a:t>). Предложенная </a:t>
            </a:r>
            <a:r>
              <a:rPr lang="ru-RU" dirty="0" err="1" smtClean="0"/>
              <a:t>Лактанцием</a:t>
            </a:r>
            <a:r>
              <a:rPr lang="ru-RU" dirty="0" smtClean="0"/>
              <a:t> этимология закрепилась в христианской культуре, как основная.</a:t>
            </a:r>
          </a:p>
          <a:p>
            <a:r>
              <a:rPr lang="ru-RU" dirty="0" smtClean="0"/>
              <a:t>одна из форм </a:t>
            </a:r>
            <a:r>
              <a:rPr lang="ru-RU" dirty="0" smtClean="0">
                <a:hlinkClick r:id="rId3" tooltip="Общественное сознание"/>
              </a:rPr>
              <a:t>общественного сознания</a:t>
            </a:r>
            <a:r>
              <a:rPr lang="ru-RU" dirty="0" smtClean="0"/>
              <a:t>; совокупность духовных представлений, основывающихся на </a:t>
            </a:r>
            <a:r>
              <a:rPr lang="ru-RU" dirty="0" smtClean="0">
                <a:hlinkClick r:id="rId4" tooltip="Вера"/>
              </a:rPr>
              <a:t>вере</a:t>
            </a:r>
            <a:r>
              <a:rPr lang="ru-RU" dirty="0" smtClean="0"/>
              <a:t> в сверхъестественные силы и существа (</a:t>
            </a:r>
            <a:r>
              <a:rPr lang="ru-RU" dirty="0" smtClean="0">
                <a:hlinkClick r:id="rId5" tooltip="Бог"/>
              </a:rPr>
              <a:t>богов</a:t>
            </a:r>
            <a:r>
              <a:rPr lang="ru-RU" dirty="0" smtClean="0"/>
              <a:t>, </a:t>
            </a:r>
            <a:r>
              <a:rPr lang="ru-RU" dirty="0" smtClean="0">
                <a:hlinkClick r:id="rId6" tooltip="Дух (мифология)"/>
              </a:rPr>
              <a:t>духов</a:t>
            </a:r>
            <a:r>
              <a:rPr lang="ru-RU" dirty="0" smtClean="0"/>
              <a:t>), которые являются предметом поклонения.</a:t>
            </a:r>
          </a:p>
          <a:p>
            <a:r>
              <a:rPr lang="ru-RU" dirty="0" smtClean="0"/>
              <a:t>организованное поклонение высшим силам. Религия не только представляет собой веру в существование высших сил, но устанавливает особые отношения к этим силам: она есть, следовательно, известная деятельность воли, направленная к этим силам.</a:t>
            </a:r>
          </a:p>
          <a:p>
            <a:r>
              <a:rPr lang="ru-RU" dirty="0" smtClean="0"/>
              <a:t>духовная формация, особый тип отношения человека к миру и самому себе, обусловленный представлениями об инобытии как доминирующей по отношению к обыденному существованию реальности.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Религия - </a:t>
            </a:r>
            <a:r>
              <a:rPr lang="ru-RU" dirty="0"/>
              <a:t>сложная система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153400" cy="4495800"/>
          </a:xfrm>
        </p:spPr>
        <p:txBody>
          <a:bodyPr/>
          <a:lstStyle/>
          <a:p>
            <a:r>
              <a:rPr lang="ru-RU" dirty="0" smtClean="0"/>
              <a:t>взаимодействующих </a:t>
            </a:r>
            <a:r>
              <a:rPr lang="ru-RU" dirty="0" smtClean="0"/>
              <a:t>элементов. Структура любой религиозной системы включает сознание, деятельность, организационные структуры, религиозный опыт.</a:t>
            </a:r>
            <a:endParaRPr lang="ru-RU" dirty="0"/>
          </a:p>
        </p:txBody>
      </p:sp>
      <p:pic>
        <p:nvPicPr>
          <p:cNvPr id="14338" name="Picture 2" descr="Многообразие религиозного опыта"/>
          <p:cNvPicPr>
            <a:picLocks noChangeAspect="1" noChangeArrowheads="1"/>
          </p:cNvPicPr>
          <p:nvPr/>
        </p:nvPicPr>
        <p:blipFill>
          <a:blip r:embed="rId2" cstate="print"/>
          <a:srcRect r="22777" b="27603"/>
          <a:stretch>
            <a:fillRect/>
          </a:stretch>
        </p:blipFill>
        <p:spPr bwMode="auto">
          <a:xfrm>
            <a:off x="4387641" y="3284984"/>
            <a:ext cx="4764022" cy="357301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8" y="3284250"/>
            <a:ext cx="4551642" cy="357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1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8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Особенности религиозно-психологического комплекса верующих.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5344"/>
            <a:ext cx="5832648" cy="662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1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Религиозное сознание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04864"/>
          </a:xfrm>
        </p:spPr>
        <p:txBody>
          <a:bodyPr/>
          <a:lstStyle/>
          <a:p>
            <a:r>
              <a:rPr lang="ru-RU" dirty="0" smtClean="0"/>
              <a:t>Религиозное сознание включает в себя представления, учения, верования, доктрины и другие компоненты. Ключевым феноменом религиозного сознания является</a:t>
            </a:r>
            <a:r>
              <a:rPr lang="ru-RU" b="1" dirty="0" smtClean="0"/>
              <a:t> вера.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9458" name="Picture 2" descr="Ульяновские школьники изучают основы религии - Новости Ульянов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429000"/>
            <a:ext cx="5208240" cy="3268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166</TotalTime>
  <Words>364</Words>
  <Application>Microsoft Office PowerPoint</Application>
  <PresentationFormat>Экран (4:3)</PresentationFormat>
  <Paragraphs>42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Calibri</vt:lpstr>
      <vt:lpstr>Tw Cen MT</vt:lpstr>
      <vt:lpstr>Wingdings</vt:lpstr>
      <vt:lpstr>Wingdings 2</vt:lpstr>
      <vt:lpstr>Обычная</vt:lpstr>
      <vt:lpstr>Судьбы религиозного сознания в современном мире</vt:lpstr>
      <vt:lpstr>Рели́гия (лат. religare — воссоединять)</vt:lpstr>
      <vt:lpstr> Другие определения религии: </vt:lpstr>
      <vt:lpstr>Религия - сложная система </vt:lpstr>
      <vt:lpstr>Презентация PowerPoint</vt:lpstr>
      <vt:lpstr>Презентация PowerPoint</vt:lpstr>
      <vt:lpstr>Презентация PowerPoint</vt:lpstr>
      <vt:lpstr>Презентация PowerPoint</vt:lpstr>
      <vt:lpstr>Религиозное сознание </vt:lpstr>
      <vt:lpstr>Презентация PowerPoint</vt:lpstr>
      <vt:lpstr>Презентация PowerPoint</vt:lpstr>
      <vt:lpstr>религиозная вера </vt:lpstr>
      <vt:lpstr>Презентация PowerPoint</vt:lpstr>
      <vt:lpstr>Презентация PowerPoint</vt:lpstr>
      <vt:lpstr>Религиозная деятельность</vt:lpstr>
      <vt:lpstr>КУЛЬТ</vt:lpstr>
      <vt:lpstr>Презентация PowerPoint</vt:lpstr>
      <vt:lpstr>Презентация PowerPoint</vt:lpstr>
      <vt:lpstr>Презентация PowerPoint</vt:lpstr>
      <vt:lpstr>Презентация PowerPoint</vt:lpstr>
      <vt:lpstr>Религиозные организации и институты </vt:lpstr>
      <vt:lpstr>Типология религиозных организаций </vt:lpstr>
      <vt:lpstr>Презентация PowerPoint</vt:lpstr>
      <vt:lpstr>Презентация PowerPoint</vt:lpstr>
      <vt:lpstr>Презентация PowerPoint</vt:lpstr>
      <vt:lpstr>Религиозный опыт</vt:lpstr>
      <vt:lpstr>Список литературы</vt:lpstr>
      <vt:lpstr>Спасибо за внимание!</vt:lpstr>
    </vt:vector>
  </TitlesOfParts>
  <Company>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РЕЛИГИИ</dc:title>
  <dc:creator>home</dc:creator>
  <cp:lastModifiedBy>НадеждаВ</cp:lastModifiedBy>
  <cp:revision>22</cp:revision>
  <dcterms:created xsi:type="dcterms:W3CDTF">2015-04-26T10:23:16Z</dcterms:created>
  <dcterms:modified xsi:type="dcterms:W3CDTF">2021-04-18T14:25:16Z</dcterms:modified>
</cp:coreProperties>
</file>